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81" r:id="rId7"/>
    <p:sldId id="282" r:id="rId8"/>
    <p:sldId id="283" r:id="rId9"/>
    <p:sldId id="284" r:id="rId10"/>
    <p:sldId id="285" r:id="rId11"/>
    <p:sldId id="276" r:id="rId12"/>
    <p:sldId id="279" r:id="rId13"/>
    <p:sldId id="280" r:id="rId14"/>
    <p:sldId id="275" r:id="rId15"/>
    <p:sldId id="273" r:id="rId16"/>
    <p:sldId id="262" r:id="rId17"/>
    <p:sldId id="274" r:id="rId18"/>
    <p:sldId id="264" r:id="rId19"/>
    <p:sldId id="265" r:id="rId20"/>
    <p:sldId id="268" r:id="rId21"/>
    <p:sldId id="269" r:id="rId22"/>
    <p:sldId id="26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5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7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9DFE-6AC3-41F3-9EA3-B8F0ECCF2C70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C9E2-9664-431E-9B14-9982B9A2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jpeg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33716"/>
          </a:xfrm>
        </p:spPr>
        <p:txBody>
          <a:bodyPr/>
          <a:lstStyle/>
          <a:p>
            <a:r>
              <a:rPr lang="en-GB" dirty="0"/>
              <a:t>HERNIAE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DR M D P PINTO</a:t>
            </a:r>
          </a:p>
          <a:p>
            <a:r>
              <a:rPr lang="en-GB" dirty="0"/>
              <a:t>LECTURER IN SURGERY</a:t>
            </a:r>
          </a:p>
          <a:p>
            <a:r>
              <a:rPr lang="en-GB" dirty="0"/>
              <a:t>DEPARTMENT OF SURGERY</a:t>
            </a:r>
          </a:p>
          <a:p>
            <a:r>
              <a:rPr lang="en-GB" dirty="0"/>
              <a:t>FOM - UOK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RICHTER’S HERNIA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Bowel may open as partial obstruction only!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81" y="1825625"/>
            <a:ext cx="4692558" cy="3461723"/>
          </a:xfrm>
        </p:spPr>
      </p:pic>
    </p:spTree>
    <p:extLst>
      <p:ext uri="{BB962C8B-B14F-4D97-AF65-F5344CB8AC3E}">
        <p14:creationId xmlns:p14="http://schemas.microsoft.com/office/powerpoint/2010/main" val="14787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INGUINAL HERNIA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6" y="1690688"/>
            <a:ext cx="5751914" cy="4163478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75" y="1339403"/>
            <a:ext cx="5229336" cy="4514762"/>
          </a:xfrm>
        </p:spPr>
      </p:pic>
    </p:spTree>
    <p:extLst>
      <p:ext uri="{BB962C8B-B14F-4D97-AF65-F5344CB8AC3E}">
        <p14:creationId xmlns:p14="http://schemas.microsoft.com/office/powerpoint/2010/main" val="416797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0" y="1825625"/>
            <a:ext cx="4868213" cy="435133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953259" y="1825625"/>
            <a:ext cx="5181600" cy="4351338"/>
          </a:xfrm>
        </p:spPr>
        <p:txBody>
          <a:bodyPr/>
          <a:lstStyle/>
          <a:p>
            <a:r>
              <a:rPr lang="en-GB" dirty="0"/>
              <a:t>Defect in linea alba around umbilicus </a:t>
            </a:r>
          </a:p>
          <a:p>
            <a:r>
              <a:rPr lang="en-GB" dirty="0"/>
              <a:t>High in obese women</a:t>
            </a:r>
          </a:p>
          <a:p>
            <a:endParaRPr lang="en-GB" dirty="0"/>
          </a:p>
          <a:p>
            <a:r>
              <a:rPr lang="en-GB" dirty="0"/>
              <a:t>Narrow neck!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0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UMBILICAL HERNIA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Specially in;</a:t>
            </a:r>
          </a:p>
          <a:p>
            <a:pPr lvl="1"/>
            <a:r>
              <a:rPr lang="en-GB" dirty="0"/>
              <a:t>Neonates – epithelialisation over a small exomphalos</a:t>
            </a:r>
          </a:p>
          <a:p>
            <a:pPr lvl="1"/>
            <a:r>
              <a:rPr lang="en-GB" dirty="0"/>
              <a:t>Infants – defective Richet fascia</a:t>
            </a:r>
          </a:p>
          <a:p>
            <a:pPr lvl="1"/>
            <a:endParaRPr lang="en-GB" dirty="0"/>
          </a:p>
          <a:p>
            <a:r>
              <a:rPr lang="en-GB" dirty="0"/>
              <a:t>Non – operative up to 2 years</a:t>
            </a:r>
          </a:p>
          <a:p>
            <a:r>
              <a:rPr lang="en-GB" u="sng" dirty="0"/>
              <a:t>Herniorrhapy</a:t>
            </a:r>
            <a:r>
              <a:rPr lang="en-GB" dirty="0"/>
              <a:t> after 2 y or symptomatic</a:t>
            </a:r>
          </a:p>
          <a:p>
            <a:endParaRPr lang="en-GB" dirty="0"/>
          </a:p>
          <a:p>
            <a:r>
              <a:rPr lang="en-GB" dirty="0"/>
              <a:t>MESH repair in children ? – NO!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INCISIONAL HERNIA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Causes;</a:t>
            </a:r>
          </a:p>
          <a:p>
            <a:pPr lvl="1"/>
            <a:r>
              <a:rPr lang="en-GB" dirty="0"/>
              <a:t>Increased IAP – specially during immediate post-op period</a:t>
            </a:r>
          </a:p>
          <a:p>
            <a:pPr lvl="1"/>
            <a:r>
              <a:rPr lang="en-GB" dirty="0"/>
              <a:t>Poor technique of closure</a:t>
            </a:r>
          </a:p>
          <a:p>
            <a:pPr lvl="1"/>
            <a:r>
              <a:rPr lang="en-GB" dirty="0"/>
              <a:t>Causes for poor wound healing</a:t>
            </a:r>
          </a:p>
          <a:p>
            <a:pPr lvl="1"/>
            <a:endParaRPr lang="en-GB" dirty="0"/>
          </a:p>
          <a:p>
            <a:r>
              <a:rPr lang="en-GB" dirty="0"/>
              <a:t>Re-operation is difficult – distorted anatomy – </a:t>
            </a:r>
            <a:r>
              <a:rPr lang="en-GB" u="sng" dirty="0"/>
              <a:t>not a virgin plane!</a:t>
            </a:r>
          </a:p>
          <a:p>
            <a:pPr lvl="1"/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4" y="2021983"/>
            <a:ext cx="4364021" cy="2841323"/>
          </a:xfrm>
        </p:spPr>
      </p:pic>
    </p:spTree>
    <p:extLst>
      <p:ext uri="{BB962C8B-B14F-4D97-AF65-F5344CB8AC3E}">
        <p14:creationId xmlns:p14="http://schemas.microsoft.com/office/powerpoint/2010/main" val="61001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RARE HERNIA - FEMORAL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708"/>
            <a:ext cx="6477000" cy="513879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41" y="1498960"/>
            <a:ext cx="3819659" cy="5159540"/>
          </a:xfrm>
        </p:spPr>
      </p:pic>
      <p:sp>
        <p:nvSpPr>
          <p:cNvPr id="3" name="TextBox 2"/>
          <p:cNvSpPr txBox="1"/>
          <p:nvPr/>
        </p:nvSpPr>
        <p:spPr>
          <a:xfrm>
            <a:off x="4431405" y="5692461"/>
            <a:ext cx="224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Narrow neck 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948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RARE HERNIA - LUMBAR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3" y="1690687"/>
            <a:ext cx="6186499" cy="473587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97" y="1692157"/>
            <a:ext cx="3651879" cy="4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9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RARE HERNIA - SPIGELIAN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" y="1690687"/>
            <a:ext cx="6130343" cy="419495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690687"/>
            <a:ext cx="4945271" cy="4194957"/>
          </a:xfrm>
        </p:spPr>
      </p:pic>
    </p:spTree>
    <p:extLst>
      <p:ext uri="{BB962C8B-B14F-4D97-AF65-F5344CB8AC3E}">
        <p14:creationId xmlns:p14="http://schemas.microsoft.com/office/powerpoint/2010/main" val="36793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TREATMENT – NON OPERATIVE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Watchful waiting</a:t>
            </a:r>
          </a:p>
          <a:p>
            <a:pPr lvl="1"/>
            <a:r>
              <a:rPr lang="en-GB" dirty="0"/>
              <a:t>Infantile hernia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Trusses, corsets</a:t>
            </a:r>
          </a:p>
          <a:p>
            <a:pPr lvl="1"/>
            <a:r>
              <a:rPr lang="en-GB" dirty="0"/>
              <a:t>Non-surgical candidate</a:t>
            </a:r>
          </a:p>
          <a:p>
            <a:pPr lvl="1"/>
            <a:r>
              <a:rPr lang="en-GB" dirty="0"/>
              <a:t>causes skin breakdown and infection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5262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TREATMENT - OPERATIVE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Herniorrhaphy</a:t>
            </a:r>
            <a:endParaRPr lang="en-GB" dirty="0"/>
          </a:p>
          <a:p>
            <a:r>
              <a:rPr lang="en-GB" dirty="0" err="1"/>
              <a:t>Heniotomy</a:t>
            </a:r>
            <a:endParaRPr lang="en-GB" dirty="0"/>
          </a:p>
          <a:p>
            <a:r>
              <a:rPr lang="en-GB" dirty="0"/>
              <a:t>Mesh repair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‘Protrusion of a viscus or a part of a viscus through an abnormal opening in the wall of its containing cavity’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Derived from Greek ‘hernios’ – to bud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5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TREATMENT – LAPAROSCOPIC REPAIR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TAPP (Trans Abdominal Pre-Peritoneal) repair</a:t>
            </a:r>
          </a:p>
          <a:p>
            <a:r>
              <a:rPr lang="en-GB" dirty="0"/>
              <a:t>TEP (Totally Extra-Peritoneal) repair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62" y="4001294"/>
            <a:ext cx="2562359" cy="1769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3" y="3155325"/>
            <a:ext cx="4556397" cy="341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43" y="3296990"/>
            <a:ext cx="3271234" cy="32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1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0345" cy="493857"/>
          </a:xfrm>
        </p:spPr>
        <p:txBody>
          <a:bodyPr>
            <a:normAutofit fontScale="90000"/>
          </a:bodyPr>
          <a:lstStyle/>
          <a:p>
            <a:r>
              <a:rPr lang="en-GB" dirty="0"/>
              <a:t>POST –OP INFORMATION FOR 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1491"/>
            <a:ext cx="11173691" cy="5179436"/>
          </a:xfrm>
        </p:spPr>
        <p:txBody>
          <a:bodyPr>
            <a:noAutofit/>
          </a:bodyPr>
          <a:lstStyle/>
          <a:p>
            <a:r>
              <a:rPr lang="en-GB" dirty="0"/>
              <a:t>Avoid increase of IAP</a:t>
            </a:r>
          </a:p>
          <a:p>
            <a:pPr lvl="1"/>
            <a:r>
              <a:rPr lang="en-GB" dirty="0"/>
              <a:t>Avoid lifting weights &gt;5kg x 6/52</a:t>
            </a:r>
          </a:p>
          <a:p>
            <a:pPr lvl="1"/>
            <a:r>
              <a:rPr lang="en-GB" dirty="0"/>
              <a:t>Treat a RTI</a:t>
            </a:r>
          </a:p>
          <a:p>
            <a:pPr lvl="1"/>
            <a:r>
              <a:rPr lang="en-GB" dirty="0"/>
              <a:t>Avoid constipation</a:t>
            </a:r>
          </a:p>
          <a:p>
            <a:pPr lvl="1"/>
            <a:endParaRPr lang="en-GB" dirty="0"/>
          </a:p>
          <a:p>
            <a:r>
              <a:rPr lang="en-GB" dirty="0"/>
              <a:t>Wear an underwear – 1/52</a:t>
            </a:r>
          </a:p>
          <a:p>
            <a:r>
              <a:rPr lang="en-GB" dirty="0"/>
              <a:t>Nutrition </a:t>
            </a:r>
          </a:p>
          <a:p>
            <a:r>
              <a:rPr lang="en-GB" dirty="0"/>
              <a:t>Avoid smoking </a:t>
            </a:r>
          </a:p>
          <a:p>
            <a:r>
              <a:rPr lang="en-GB" dirty="0"/>
              <a:t>Seek medical care</a:t>
            </a:r>
          </a:p>
          <a:p>
            <a:pPr lvl="1"/>
            <a:r>
              <a:rPr lang="en-GB" dirty="0"/>
              <a:t>Swelling of surgical site, </a:t>
            </a:r>
            <a:r>
              <a:rPr lang="en-GB" dirty="0" err="1"/>
              <a:t>hemiscrotum</a:t>
            </a:r>
            <a:r>
              <a:rPr lang="en-GB" dirty="0"/>
              <a:t> – SEROMA, HAEMATOMA</a:t>
            </a:r>
          </a:p>
          <a:p>
            <a:pPr lvl="1"/>
            <a:r>
              <a:rPr lang="en-GB" dirty="0"/>
              <a:t>Discharge from surgical site</a:t>
            </a:r>
          </a:p>
          <a:p>
            <a:r>
              <a:rPr lang="en-GB" dirty="0"/>
              <a:t>Wound review in 7d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1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Consent </a:t>
            </a:r>
          </a:p>
          <a:p>
            <a:r>
              <a:rPr lang="en-GB" dirty="0"/>
              <a:t>Adequate exposure</a:t>
            </a:r>
          </a:p>
          <a:p>
            <a:r>
              <a:rPr lang="en-GB" dirty="0"/>
              <a:t>Privacy</a:t>
            </a:r>
          </a:p>
          <a:p>
            <a:r>
              <a:rPr lang="en-GB" dirty="0"/>
              <a:t>Adequate lighting</a:t>
            </a:r>
          </a:p>
          <a:p>
            <a:r>
              <a:rPr lang="en-GB" dirty="0"/>
              <a:t>History &amp; Examination </a:t>
            </a:r>
          </a:p>
          <a:p>
            <a:pPr lvl="1"/>
            <a:r>
              <a:rPr lang="en-GB" dirty="0"/>
              <a:t>To find aetiology</a:t>
            </a:r>
          </a:p>
          <a:p>
            <a:pPr lvl="1"/>
            <a:r>
              <a:rPr lang="en-GB" dirty="0"/>
              <a:t>To classify</a:t>
            </a:r>
          </a:p>
          <a:p>
            <a:r>
              <a:rPr lang="en-GB" dirty="0"/>
              <a:t>Presentation </a:t>
            </a:r>
          </a:p>
          <a:p>
            <a:r>
              <a:rPr lang="en-GB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9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Incentive spirometer</a:t>
            </a:r>
          </a:p>
          <a:p>
            <a:pPr lvl="1"/>
            <a:r>
              <a:rPr lang="en-GB" dirty="0"/>
              <a:t>Keeps alveoli open</a:t>
            </a:r>
          </a:p>
          <a:p>
            <a:pPr lvl="2"/>
            <a:r>
              <a:rPr lang="en-GB" dirty="0"/>
              <a:t>Decrease fluid accumulation and atelectasis following surgery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Inhale deeply </a:t>
            </a:r>
            <a:r>
              <a:rPr lang="en-GB" dirty="0">
                <a:sym typeface="Wingdings" panose="05000000000000000000" pitchFamily="2" charset="2"/>
              </a:rPr>
              <a:t> hold breath for 5s  exhale  10/hour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To be taught pre-operatively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01" y="521785"/>
            <a:ext cx="4127500" cy="307907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01" y="3807429"/>
            <a:ext cx="41275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9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IMPORTANCE TO YOU??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Exams </a:t>
            </a:r>
          </a:p>
          <a:p>
            <a:pPr lvl="1"/>
            <a:r>
              <a:rPr lang="en-GB" dirty="0"/>
              <a:t>Short cases at final MBBS</a:t>
            </a:r>
          </a:p>
          <a:p>
            <a:pPr lvl="1"/>
            <a:endParaRPr lang="en-GB" dirty="0"/>
          </a:p>
          <a:p>
            <a:r>
              <a:rPr lang="en-GB" dirty="0"/>
              <a:t>A common surgical procedure in general surgery</a:t>
            </a:r>
          </a:p>
          <a:p>
            <a:pPr lvl="1"/>
            <a:r>
              <a:rPr lang="en-GB" dirty="0"/>
              <a:t>HO	- to identify, prepare for surgery and to detect post-op complications</a:t>
            </a:r>
          </a:p>
          <a:p>
            <a:pPr lvl="1"/>
            <a:r>
              <a:rPr lang="en-GB" dirty="0"/>
              <a:t>SHO	- to perform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4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Swelling at coughing</a:t>
            </a:r>
          </a:p>
          <a:p>
            <a:pPr lvl="1"/>
            <a:r>
              <a:rPr lang="en-GB" dirty="0"/>
              <a:t>Ebers papyrus (1550 BC)</a:t>
            </a:r>
          </a:p>
          <a:p>
            <a:pPr lvl="1"/>
            <a:endParaRPr lang="en-GB" dirty="0"/>
          </a:p>
          <a:p>
            <a:r>
              <a:rPr lang="en-GB" dirty="0"/>
              <a:t>Various non-operative and operative methods entertained throughout centuries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63" y="1825625"/>
            <a:ext cx="3506873" cy="4351338"/>
          </a:xfrm>
        </p:spPr>
      </p:pic>
    </p:spTree>
    <p:extLst>
      <p:ext uri="{BB962C8B-B14F-4D97-AF65-F5344CB8AC3E}">
        <p14:creationId xmlns:p14="http://schemas.microsoft.com/office/powerpoint/2010/main" val="96518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-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Inguinal 	</a:t>
            </a:r>
          </a:p>
          <a:p>
            <a:pPr lvl="1"/>
            <a:r>
              <a:rPr lang="en-GB" dirty="0"/>
              <a:t>Indirect</a:t>
            </a:r>
          </a:p>
          <a:p>
            <a:pPr lvl="1"/>
            <a:r>
              <a:rPr lang="en-GB" dirty="0"/>
              <a:t>Direct</a:t>
            </a:r>
          </a:p>
          <a:p>
            <a:pPr lvl="1"/>
            <a:endParaRPr lang="en-GB" dirty="0"/>
          </a:p>
          <a:p>
            <a:r>
              <a:rPr lang="en-GB" dirty="0"/>
              <a:t>Paraumbilical/ umbilical</a:t>
            </a:r>
          </a:p>
          <a:p>
            <a:r>
              <a:rPr lang="en-GB" dirty="0"/>
              <a:t>Epigastric </a:t>
            </a:r>
          </a:p>
          <a:p>
            <a:r>
              <a:rPr lang="en-GB" dirty="0"/>
              <a:t>Incisional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17" y="1068946"/>
            <a:ext cx="6483170" cy="5396247"/>
          </a:xfrm>
        </p:spPr>
      </p:pic>
    </p:spTree>
    <p:extLst>
      <p:ext uri="{BB962C8B-B14F-4D97-AF65-F5344CB8AC3E}">
        <p14:creationId xmlns:p14="http://schemas.microsoft.com/office/powerpoint/2010/main" val="89569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Aetiology</a:t>
            </a:r>
            <a:r>
              <a:rPr lang="en-GB" dirty="0"/>
              <a:t> – </a:t>
            </a:r>
            <a:r>
              <a:rPr lang="en-GB" sz="3200" dirty="0"/>
              <a:t>optimise before surgery to avoid recurrence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707"/>
            <a:ext cx="10515600" cy="465725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Causes which increase IAP – chronic straining</a:t>
            </a:r>
          </a:p>
          <a:p>
            <a:pPr lvl="1"/>
            <a:r>
              <a:rPr lang="en-GB" dirty="0"/>
              <a:t>Chronic cough (COPD, Bronchiectasis)</a:t>
            </a:r>
          </a:p>
          <a:p>
            <a:pPr lvl="2"/>
            <a:r>
              <a:rPr lang="en-GB" dirty="0"/>
              <a:t>Treat infection, chest physio, incentive spirometer, nebulisation</a:t>
            </a:r>
          </a:p>
          <a:p>
            <a:pPr lvl="1"/>
            <a:r>
              <a:rPr lang="en-GB" dirty="0"/>
              <a:t>Chronic constipation (Hypothyroid, old age, colonic neoplasm)</a:t>
            </a:r>
          </a:p>
          <a:p>
            <a:pPr lvl="2"/>
            <a:r>
              <a:rPr lang="en-GB" dirty="0"/>
              <a:t>DRE, find cause, symptomatic treatment – stool softeners</a:t>
            </a:r>
          </a:p>
          <a:p>
            <a:pPr lvl="1"/>
            <a:r>
              <a:rPr lang="en-GB" dirty="0"/>
              <a:t>BOO symptoms (Prostatomegaly, bladder stones)</a:t>
            </a:r>
          </a:p>
          <a:p>
            <a:pPr lvl="2"/>
            <a:r>
              <a:rPr lang="en-GB" dirty="0"/>
              <a:t>DRE, find  cause</a:t>
            </a:r>
          </a:p>
          <a:p>
            <a:pPr lvl="1"/>
            <a:r>
              <a:rPr lang="en-GB" dirty="0"/>
              <a:t>Manual labour</a:t>
            </a:r>
          </a:p>
          <a:p>
            <a:pPr lvl="1"/>
            <a:endParaRPr lang="en-GB" dirty="0"/>
          </a:p>
          <a:p>
            <a:r>
              <a:rPr lang="en-GB" b="1" dirty="0"/>
              <a:t>Smoking</a:t>
            </a:r>
            <a:r>
              <a:rPr lang="en-GB" dirty="0"/>
              <a:t>	- acquired collagen defect</a:t>
            </a:r>
          </a:p>
          <a:p>
            <a:r>
              <a:rPr lang="en-GB" b="1" dirty="0"/>
              <a:t>Obesity</a:t>
            </a:r>
            <a:r>
              <a:rPr lang="en-GB" dirty="0"/>
              <a:t>	- fat deposition </a:t>
            </a:r>
            <a:r>
              <a:rPr lang="en-GB" dirty="0">
                <a:sym typeface="Wingdings" panose="05000000000000000000" pitchFamily="2" charset="2"/>
              </a:rPr>
              <a:t> separate muscle bundles, layers  weak abdominal wall</a:t>
            </a:r>
            <a:endParaRPr lang="en-GB" dirty="0"/>
          </a:p>
          <a:p>
            <a:pPr lvl="1"/>
            <a:endParaRPr lang="en-GB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8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en-GB" dirty="0"/>
              <a:t>Components of a hernia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367" y="1217556"/>
            <a:ext cx="8654602" cy="546657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Sac </a:t>
            </a:r>
          </a:p>
          <a:p>
            <a:pPr lvl="1"/>
            <a:r>
              <a:rPr lang="en-GB" dirty="0"/>
              <a:t>Peritoneal diverticulum</a:t>
            </a:r>
          </a:p>
          <a:p>
            <a:pPr lvl="1"/>
            <a:r>
              <a:rPr lang="en-GB" dirty="0"/>
              <a:t>Mouth, neck, body and fundus</a:t>
            </a:r>
          </a:p>
          <a:p>
            <a:pPr lvl="1"/>
            <a:r>
              <a:rPr lang="en-GB" dirty="0"/>
              <a:t>Small neck </a:t>
            </a:r>
            <a:r>
              <a:rPr lang="en-GB" dirty="0">
                <a:sym typeface="Wingdings" panose="05000000000000000000" pitchFamily="2" charset="2"/>
              </a:rPr>
              <a:t> susceptible to strangulate  femoral, PUH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Coverings</a:t>
            </a:r>
          </a:p>
          <a:p>
            <a:pPr lvl="1"/>
            <a:r>
              <a:rPr lang="en-GB" dirty="0"/>
              <a:t>Acquired when sac passes through abdominal wall</a:t>
            </a:r>
          </a:p>
          <a:p>
            <a:pPr lvl="1"/>
            <a:endParaRPr lang="en-GB" dirty="0"/>
          </a:p>
          <a:p>
            <a:r>
              <a:rPr lang="en-GB" dirty="0"/>
              <a:t>Contents</a:t>
            </a:r>
          </a:p>
          <a:p>
            <a:pPr lvl="1"/>
            <a:r>
              <a:rPr lang="en-GB" dirty="0" err="1"/>
              <a:t>Omentum</a:t>
            </a:r>
            <a:r>
              <a:rPr lang="en-GB" dirty="0"/>
              <a:t> (</a:t>
            </a:r>
            <a:r>
              <a:rPr lang="en-GB" dirty="0" err="1"/>
              <a:t>omentocele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Intestine (</a:t>
            </a:r>
            <a:r>
              <a:rPr lang="en-GB" dirty="0" err="1"/>
              <a:t>enterocele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Portion of intestine (Richter’s)</a:t>
            </a:r>
          </a:p>
          <a:p>
            <a:pPr lvl="1"/>
            <a:r>
              <a:rPr lang="en-GB" dirty="0"/>
              <a:t>Portion of bladder (sliding hernia)</a:t>
            </a:r>
          </a:p>
          <a:p>
            <a:pPr lvl="1"/>
            <a:r>
              <a:rPr lang="en-GB" dirty="0" err="1"/>
              <a:t>Meckel’s</a:t>
            </a:r>
            <a:r>
              <a:rPr lang="en-GB" dirty="0"/>
              <a:t> diverticulum (Littre’s)</a:t>
            </a:r>
          </a:p>
          <a:p>
            <a:pPr lvl="1"/>
            <a:r>
              <a:rPr lang="en-GB" dirty="0"/>
              <a:t>Ovary, appendix (</a:t>
            </a:r>
            <a:r>
              <a:rPr lang="en-GB" dirty="0" err="1"/>
              <a:t>Amyand’s</a:t>
            </a:r>
            <a:r>
              <a:rPr lang="en-GB" dirty="0"/>
              <a:t>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82" y="152121"/>
            <a:ext cx="3506288" cy="26297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82" y="3857726"/>
            <a:ext cx="3506288" cy="2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30" y="365126"/>
            <a:ext cx="11006070" cy="768216"/>
          </a:xfrm>
        </p:spPr>
        <p:txBody>
          <a:bodyPr/>
          <a:lstStyle/>
          <a:p>
            <a:r>
              <a:rPr lang="en-GB" dirty="0"/>
              <a:t>Classification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76911"/>
              </p:ext>
            </p:extLst>
          </p:nvPr>
        </p:nvGraphicFramePr>
        <p:xfrm>
          <a:off x="374560" y="1429554"/>
          <a:ext cx="11319457" cy="520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93">
                <a:tc>
                  <a:txBody>
                    <a:bodyPr/>
                    <a:lstStyle/>
                    <a:p>
                      <a:r>
                        <a:rPr lang="en-GB" dirty="0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511">
                <a:tc>
                  <a:txBody>
                    <a:bodyPr/>
                    <a:lstStyle/>
                    <a:p>
                      <a:r>
                        <a:rPr lang="en-GB" sz="2000" b="1" dirty="0"/>
                        <a:t>REDUCIBLE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SWELLING</a:t>
                      </a:r>
                      <a:r>
                        <a:rPr lang="en-GB" sz="2000" baseline="0" dirty="0"/>
                        <a:t> GOES BACK ON ITS OWN OR WITH PRESSURE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511">
                <a:tc>
                  <a:txBody>
                    <a:bodyPr/>
                    <a:lstStyle/>
                    <a:p>
                      <a:r>
                        <a:rPr lang="en-GB" sz="2000" b="1" dirty="0"/>
                        <a:t>IRREDUCIBLE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DOES</a:t>
                      </a:r>
                      <a:r>
                        <a:rPr lang="en-GB" sz="2000" baseline="0" dirty="0"/>
                        <a:t> NOT GO IN – ADHESIONS ON TO SAC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028">
                <a:tc>
                  <a:txBody>
                    <a:bodyPr/>
                    <a:lstStyle/>
                    <a:p>
                      <a:r>
                        <a:rPr lang="en-GB" sz="2000" b="1" dirty="0"/>
                        <a:t>OBSTRUCTED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INTESTINAL</a:t>
                      </a:r>
                      <a:r>
                        <a:rPr lang="en-GB" sz="2000" baseline="0" dirty="0"/>
                        <a:t> LUMEN OBSTRUCTED &gt; COLICKY ABDOMINAL PAIN &gt; NO BLOCK IN BLOOD SUPPLY &gt; NEXT IS STRANGULATION!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8511">
                <a:tc>
                  <a:txBody>
                    <a:bodyPr/>
                    <a:lstStyle/>
                    <a:p>
                      <a:r>
                        <a:rPr lang="en-GB" sz="2000" b="1" dirty="0"/>
                        <a:t>STRANGULATED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IMPAIRED BLOOD SUPPLY</a:t>
                      </a:r>
                      <a:r>
                        <a:rPr lang="en-GB" sz="2000" baseline="0" dirty="0"/>
                        <a:t> &gt; GANGRENE &gt; PERFORATION &gt; PERITONISM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85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/>
                        <a:t>INCARCERATED</a:t>
                      </a:r>
                      <a:endParaRPr lang="en-US" sz="2000" b="1" dirty="0"/>
                    </a:p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HERNIAL SAC BLOCKED WITH FAECES – INDENTS!</a:t>
                      </a:r>
                    </a:p>
                    <a:p>
                      <a:r>
                        <a:rPr lang="en-GB" sz="2000" dirty="0"/>
                        <a:t>HERNIAL SAC ADHERED TO</a:t>
                      </a:r>
                      <a:r>
                        <a:rPr lang="en-GB" sz="2000" baseline="0" dirty="0"/>
                        <a:t> SURROUNDINGS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1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STRANGULATED HERNIA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76" y="196739"/>
            <a:ext cx="3173824" cy="319040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05" y="3567070"/>
            <a:ext cx="3348508" cy="3181274"/>
          </a:xfrm>
        </p:spPr>
      </p:pic>
      <p:sp>
        <p:nvSpPr>
          <p:cNvPr id="3" name="TextBox 2"/>
          <p:cNvSpPr txBox="1"/>
          <p:nvPr/>
        </p:nvSpPr>
        <p:spPr>
          <a:xfrm>
            <a:off x="1004551" y="1644968"/>
            <a:ext cx="62076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Obstructed veins – congested, purple bowel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Obstructed arteries </a:t>
            </a:r>
          </a:p>
          <a:p>
            <a:r>
              <a:rPr lang="en-GB" sz="2400" dirty="0"/>
              <a:t>	blood stained fluid in sac</a:t>
            </a:r>
          </a:p>
          <a:p>
            <a:r>
              <a:rPr lang="en-GB" sz="2400" dirty="0"/>
              <a:t>	lost sheen on bowel</a:t>
            </a:r>
          </a:p>
          <a:p>
            <a:r>
              <a:rPr lang="en-GB" sz="2400" dirty="0"/>
              <a:t>	</a:t>
            </a:r>
            <a:r>
              <a:rPr lang="en-GB" sz="2400" dirty="0" err="1"/>
              <a:t>fibrinous</a:t>
            </a:r>
            <a:r>
              <a:rPr lang="en-GB" sz="2400" dirty="0"/>
              <a:t> exudate on bowel</a:t>
            </a:r>
          </a:p>
          <a:p>
            <a:r>
              <a:rPr lang="en-GB" sz="24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Impending perforation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Cessation of pain – perforation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Reduction of an obstructed hernia, which presents late maybe disastrous!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428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321</TotalTime>
  <Words>551</Words>
  <Application>Microsoft Office PowerPoint</Application>
  <PresentationFormat>Widescreen</PresentationFormat>
  <Paragraphs>156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HERNIAE </vt:lpstr>
      <vt:lpstr>DEFINITION</vt:lpstr>
      <vt:lpstr>WHAT’S THE IMPORTANCE TO YOU??</vt:lpstr>
      <vt:lpstr>HISTORY</vt:lpstr>
      <vt:lpstr>TYPES - COMMON</vt:lpstr>
      <vt:lpstr>Aetiology – optimise before surgery to avoid recurrence</vt:lpstr>
      <vt:lpstr>Components of a hernia</vt:lpstr>
      <vt:lpstr>Classification </vt:lpstr>
      <vt:lpstr>STRANGULATED HERNIA</vt:lpstr>
      <vt:lpstr>RICHTER’S HERNIA</vt:lpstr>
      <vt:lpstr>INGUINAL HERNIA</vt:lpstr>
      <vt:lpstr>PUH</vt:lpstr>
      <vt:lpstr>UMBILICAL HERNIA</vt:lpstr>
      <vt:lpstr>INCISIONAL HERNIA</vt:lpstr>
      <vt:lpstr>RARE HERNIA - FEMORAL</vt:lpstr>
      <vt:lpstr>RARE HERNIA - LUMBAR</vt:lpstr>
      <vt:lpstr>RARE HERNIA - SPIGELIAN</vt:lpstr>
      <vt:lpstr>TREATMENT – NON OPERATIVE</vt:lpstr>
      <vt:lpstr>TREATMENT - OPERATIVE</vt:lpstr>
      <vt:lpstr>TREATMENT – LAPAROSCOPIC REPAIR</vt:lpstr>
      <vt:lpstr>POST –OP INFORMATION FOR PATIENT</vt:lpstr>
      <vt:lpstr>SHORT CASE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HERNIAE</dc:title>
  <dc:creator>Diluk</dc:creator>
  <cp:lastModifiedBy>Malith Methsara Amarasinghe</cp:lastModifiedBy>
  <cp:revision>62</cp:revision>
  <dcterms:created xsi:type="dcterms:W3CDTF">2016-09-18T06:30:55Z</dcterms:created>
  <dcterms:modified xsi:type="dcterms:W3CDTF">2018-10-28T04:16:35Z</dcterms:modified>
</cp:coreProperties>
</file>